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9"/>
  </p:notesMasterIdLst>
  <p:sldIdLst>
    <p:sldId id="256" r:id="rId2"/>
    <p:sldId id="257" r:id="rId3"/>
    <p:sldId id="259" r:id="rId4"/>
    <p:sldId id="260" r:id="rId5"/>
    <p:sldId id="258"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34" autoAdjust="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A34D6A-7144-414D-BDAB-B8F8D79C0D18}" type="datetimeFigureOut">
              <a:rPr lang="en-US" smtClean="0"/>
              <a:t>8/1/2018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A2E6E8-97EE-40A0-B5DF-84A57289F8B2}" type="slidenum">
              <a:rPr lang="en-US" smtClean="0"/>
              <a:t>‹#›</a:t>
            </a:fld>
            <a:endParaRPr lang="en-US"/>
          </a:p>
        </p:txBody>
      </p:sp>
    </p:spTree>
    <p:extLst>
      <p:ext uri="{BB962C8B-B14F-4D97-AF65-F5344CB8AC3E}">
        <p14:creationId xmlns:p14="http://schemas.microsoft.com/office/powerpoint/2010/main" val="230215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 small population voted for a larger population since they were considered ineligible to participate in the process. The fight for majority Americans right to vote is an action which was started early in the civil war where there were significant demands including allowing all Americans to participate in this constitutional right. Therefore, this paper provides a detailed analysis of significant issues in voting which was previously a process for the elite to a right enjoyed by all American citizens. The</a:t>
            </a:r>
            <a:r>
              <a:rPr lang="en-US" sz="1200" kern="1200" baseline="0" dirty="0" smtClean="0">
                <a:solidFill>
                  <a:schemeClr val="tx1"/>
                </a:solidFill>
                <a:effectLst/>
                <a:latin typeface="+mn-lt"/>
                <a:ea typeface="+mn-ea"/>
                <a:cs typeface="+mn-cs"/>
              </a:rPr>
              <a:t> strategic understanding on the key processes hat were integrated within a given environment.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4A2E6E8-97EE-40A0-B5DF-84A57289F8B2}" type="slidenum">
              <a:rPr lang="en-US" smtClean="0"/>
              <a:t>2</a:t>
            </a:fld>
            <a:endParaRPr lang="en-US"/>
          </a:p>
        </p:txBody>
      </p:sp>
    </p:spTree>
    <p:extLst>
      <p:ext uri="{BB962C8B-B14F-4D97-AF65-F5344CB8AC3E}">
        <p14:creationId xmlns:p14="http://schemas.microsoft.com/office/powerpoint/2010/main" val="453019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During this time, there existed divisions in the society where it comprised of the high class, which was referred to as the bourgeoisie, the middle class and the low class. The high class, which was made of very rich merchants, saw themselves as the only privileged members of the society and thus they were the only ones allowed to vote since they were also only allowed to participate in election. The most common notion that existed at this time was the understanding that the poor cannot rule.  The inability of</a:t>
            </a:r>
            <a:r>
              <a:rPr lang="en-US" baseline="0" dirty="0" smtClean="0"/>
              <a:t> all citizens </a:t>
            </a:r>
            <a:r>
              <a:rPr lang="en-US" baseline="0" dirty="0" err="1" smtClean="0"/>
              <a:t>cto</a:t>
            </a:r>
            <a:r>
              <a:rPr lang="en-US" baseline="0" dirty="0" smtClean="0"/>
              <a:t> participate in election was based on  strict </a:t>
            </a:r>
            <a:r>
              <a:rPr lang="en-US" baseline="0" dirty="0" err="1" smtClean="0"/>
              <a:t>adhehernce</a:t>
            </a:r>
            <a:r>
              <a:rPr lang="en-US" baseline="0" dirty="0" smtClean="0"/>
              <a:t> (</a:t>
            </a:r>
            <a:r>
              <a:rPr lang="en-US" dirty="0" smtClean="0"/>
              <a:t>Epstein, 2014). </a:t>
            </a:r>
          </a:p>
        </p:txBody>
      </p:sp>
      <p:sp>
        <p:nvSpPr>
          <p:cNvPr id="4" name="Slide Number Placeholder 3"/>
          <p:cNvSpPr>
            <a:spLocks noGrp="1"/>
          </p:cNvSpPr>
          <p:nvPr>
            <p:ph type="sldNum" sz="quarter" idx="10"/>
          </p:nvPr>
        </p:nvSpPr>
        <p:spPr/>
        <p:txBody>
          <a:bodyPr/>
          <a:lstStyle/>
          <a:p>
            <a:fld id="{54A2E6E8-97EE-40A0-B5DF-84A57289F8B2}" type="slidenum">
              <a:rPr lang="en-US" smtClean="0"/>
              <a:t>3</a:t>
            </a:fld>
            <a:endParaRPr lang="en-US"/>
          </a:p>
        </p:txBody>
      </p:sp>
    </p:spTree>
    <p:extLst>
      <p:ext uri="{BB962C8B-B14F-4D97-AF65-F5344CB8AC3E}">
        <p14:creationId xmlns:p14="http://schemas.microsoft.com/office/powerpoint/2010/main" val="209439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Americans of black origin were also another group that has significant efforts in place to ensure that they are considered American citizens with all the rights and freedoms in relation to their white counterparts. Having been treated and slaves and seen as properties by federal justice system the Americans of black decent had a significant task to change their overall treatment from the white administration regarding their right to vote. Different civil rights movements were formed to advance the gender of the black Americans. Despite the enactment of the fifteenth amendment</a:t>
            </a:r>
            <a:r>
              <a:rPr lang="en-US" sz="1200" kern="1200" baseline="0" dirty="0" smtClean="0">
                <a:solidFill>
                  <a:schemeClr val="tx1"/>
                </a:solidFill>
                <a:effectLst/>
                <a:latin typeface="+mn-lt"/>
                <a:ea typeface="+mn-ea"/>
                <a:cs typeface="+mn-cs"/>
              </a:rPr>
              <a:t> at the time, Americans of the African decent were reused from participating in elections since they were considered inferior and unable to make  </a:t>
            </a:r>
            <a:r>
              <a:rPr lang="en-US" dirty="0" smtClean="0"/>
              <a:t>(Bullock&amp; </a:t>
            </a:r>
            <a:r>
              <a:rPr lang="en-US" dirty="0" err="1" smtClean="0"/>
              <a:t>Gaddie</a:t>
            </a:r>
            <a:r>
              <a:rPr lang="en-US" dirty="0" smtClean="0"/>
              <a:t>, 2014). </a:t>
            </a:r>
            <a:endParaRPr lang="en-US" dirty="0"/>
          </a:p>
        </p:txBody>
      </p:sp>
      <p:sp>
        <p:nvSpPr>
          <p:cNvPr id="4" name="Slide Number Placeholder 3"/>
          <p:cNvSpPr>
            <a:spLocks noGrp="1"/>
          </p:cNvSpPr>
          <p:nvPr>
            <p:ph type="sldNum" sz="quarter" idx="10"/>
          </p:nvPr>
        </p:nvSpPr>
        <p:spPr/>
        <p:txBody>
          <a:bodyPr/>
          <a:lstStyle/>
          <a:p>
            <a:fld id="{54A2E6E8-97EE-40A0-B5DF-84A57289F8B2}" type="slidenum">
              <a:rPr lang="en-US" smtClean="0"/>
              <a:t>4</a:t>
            </a:fld>
            <a:endParaRPr lang="en-US"/>
          </a:p>
        </p:txBody>
      </p:sp>
    </p:spTree>
    <p:extLst>
      <p:ext uri="{BB962C8B-B14F-4D97-AF65-F5344CB8AC3E}">
        <p14:creationId xmlns:p14="http://schemas.microsoft.com/office/powerpoint/2010/main" val="578759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many cases, voting is considered as a democratic right that is practiced by every citizen within a free state. Since the fight for independence voting has been used to make important decisions including selection of a new head of state to various important key decisions that a country has to make regarding their ability to move forward. Thus voting has been accorded a very important and special place in reaching a solution without having any qualms with respect to many important decisions that have to be made concerning matters of great importance to a country or even at personal levels</a:t>
            </a:r>
            <a:r>
              <a:rPr lang="en-US" sz="1200" kern="1200" baseline="0" dirty="0" smtClean="0">
                <a:solidFill>
                  <a:schemeClr val="tx1"/>
                </a:solidFill>
                <a:effectLst/>
                <a:latin typeface="+mn-lt"/>
                <a:ea typeface="+mn-ea"/>
                <a:cs typeface="+mn-cs"/>
              </a:rPr>
              <a:t> (</a:t>
            </a:r>
            <a:r>
              <a:rPr lang="en-US" dirty="0" smtClean="0"/>
              <a:t>Bullock &amp; </a:t>
            </a:r>
            <a:r>
              <a:rPr lang="en-US" dirty="0" err="1" smtClean="0"/>
              <a:t>Gaddie</a:t>
            </a:r>
            <a:r>
              <a:rPr lang="en-US" dirty="0" smtClean="0"/>
              <a:t>, 2014). </a:t>
            </a:r>
            <a:endParaRPr lang="en-US" dirty="0"/>
          </a:p>
        </p:txBody>
      </p:sp>
      <p:sp>
        <p:nvSpPr>
          <p:cNvPr id="4" name="Slide Number Placeholder 3"/>
          <p:cNvSpPr>
            <a:spLocks noGrp="1"/>
          </p:cNvSpPr>
          <p:nvPr>
            <p:ph type="sldNum" sz="quarter" idx="10"/>
          </p:nvPr>
        </p:nvSpPr>
        <p:spPr/>
        <p:txBody>
          <a:bodyPr/>
          <a:lstStyle/>
          <a:p>
            <a:fld id="{54A2E6E8-97EE-40A0-B5DF-84A57289F8B2}" type="slidenum">
              <a:rPr lang="en-US" smtClean="0"/>
              <a:t>5</a:t>
            </a:fld>
            <a:endParaRPr lang="en-US"/>
          </a:p>
        </p:txBody>
      </p:sp>
    </p:spTree>
    <p:extLst>
      <p:ext uri="{BB962C8B-B14F-4D97-AF65-F5344CB8AC3E}">
        <p14:creationId xmlns:p14="http://schemas.microsoft.com/office/powerpoint/2010/main" val="1659753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Democracy provides a better focus where it is possible for citizens to enjoy their rights and freedom without interference from the state. The right to participate in a democratic is given to citizens where they can make decisions on whether they want to join or not. The state does not have a right to decide to its citizens on what to do regarding the right to vote. Therefore, it is vital to allow citizens to make their own choices in participating in voting process since mandatory voting violates their fundamental democratic rights. The benefit of voting must be explicitly defined in creating a favorable environment where citizens would see the need to participate in the process. </a:t>
            </a:r>
            <a:endParaRPr lang="en-US" dirty="0"/>
          </a:p>
        </p:txBody>
      </p:sp>
      <p:sp>
        <p:nvSpPr>
          <p:cNvPr id="4" name="Slide Number Placeholder 3"/>
          <p:cNvSpPr>
            <a:spLocks noGrp="1"/>
          </p:cNvSpPr>
          <p:nvPr>
            <p:ph type="sldNum" sz="quarter" idx="10"/>
          </p:nvPr>
        </p:nvSpPr>
        <p:spPr/>
        <p:txBody>
          <a:bodyPr/>
          <a:lstStyle/>
          <a:p>
            <a:fld id="{54A2E6E8-97EE-40A0-B5DF-84A57289F8B2}" type="slidenum">
              <a:rPr lang="en-US" smtClean="0"/>
              <a:t>6</a:t>
            </a:fld>
            <a:endParaRPr lang="en-US"/>
          </a:p>
        </p:txBody>
      </p:sp>
    </p:spTree>
    <p:extLst>
      <p:ext uri="{BB962C8B-B14F-4D97-AF65-F5344CB8AC3E}">
        <p14:creationId xmlns:p14="http://schemas.microsoft.com/office/powerpoint/2010/main" val="21765309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95D81E9-2EF2-4D06-8BEA-297846C268EF}" type="slidenum">
              <a:rPr lang="en-US" smtClean="0"/>
              <a:t>‹#›</a:t>
            </a:fld>
            <a:endParaRPr lang="en-US"/>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4986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spTree>
    <p:extLst>
      <p:ext uri="{BB962C8B-B14F-4D97-AF65-F5344CB8AC3E}">
        <p14:creationId xmlns:p14="http://schemas.microsoft.com/office/powerpoint/2010/main" val="1328355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05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7DFC2F-E1A7-4D73-8937-65ECA0353303}" type="datetimeFigureOut">
              <a:rPr lang="en-US" smtClean="0"/>
              <a:t>8/1/2018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5D81E9-2EF2-4D06-8BEA-297846C268EF}" type="slidenum">
              <a:rPr lang="en-US" smtClean="0"/>
              <a:t>‹#›</a:t>
            </a:fld>
            <a:endParaRPr lang="en-US"/>
          </a:p>
        </p:txBody>
      </p:sp>
    </p:spTree>
    <p:extLst>
      <p:ext uri="{BB962C8B-B14F-4D97-AF65-F5344CB8AC3E}">
        <p14:creationId xmlns:p14="http://schemas.microsoft.com/office/powerpoint/2010/main" val="4048865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F7DFC2F-E1A7-4D73-8937-65ECA0353303}" type="datetimeFigureOut">
              <a:rPr lang="en-US" smtClean="0"/>
              <a:t>8/1/2018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5D81E9-2EF2-4D06-8BEA-297846C268EF}" type="slidenum">
              <a:rPr lang="en-US" smtClean="0"/>
              <a:t>‹#›</a:t>
            </a:fld>
            <a:endParaRPr lang="en-US"/>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137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7DFC2F-E1A7-4D73-8937-65ECA0353303}" type="datetimeFigureOut">
              <a:rPr lang="en-US" smtClean="0"/>
              <a:t>8/1/2018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5D81E9-2EF2-4D06-8BEA-297846C268EF}"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6734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DFC2F-E1A7-4D73-8937-65ECA0353303}" type="datetimeFigureOut">
              <a:rPr lang="en-US" smtClean="0"/>
              <a:t>8/1/2018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5D81E9-2EF2-4D06-8BEA-297846C268EF}" type="slidenum">
              <a:rPr lang="en-US" smtClean="0"/>
              <a:t>‹#›</a:t>
            </a:fld>
            <a:endParaRPr lang="en-US"/>
          </a:p>
        </p:txBody>
      </p:sp>
    </p:spTree>
    <p:extLst>
      <p:ext uri="{BB962C8B-B14F-4D97-AF65-F5344CB8AC3E}">
        <p14:creationId xmlns:p14="http://schemas.microsoft.com/office/powerpoint/2010/main" val="153218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DFC2F-E1A7-4D73-8937-65ECA0353303}" type="datetimeFigureOut">
              <a:rPr lang="en-US" smtClean="0"/>
              <a:t>8/1/2018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5D81E9-2EF2-4D06-8BEA-297846C268EF}" type="slidenum">
              <a:rPr lang="en-US" smtClean="0"/>
              <a:t>‹#›</a:t>
            </a:fld>
            <a:endParaRPr lang="en-US"/>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060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DFC2F-E1A7-4D73-8937-65ECA0353303}" type="datetimeFigureOut">
              <a:rPr lang="en-US" smtClean="0"/>
              <a:t>8/1/2018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5D81E9-2EF2-4D06-8BEA-297846C268EF}" type="slidenum">
              <a:rPr lang="en-US" smtClean="0"/>
              <a:t>‹#›</a:t>
            </a:fld>
            <a:endParaRPr lang="en-US"/>
          </a:p>
        </p:txBody>
      </p:sp>
    </p:spTree>
    <p:extLst>
      <p:ext uri="{BB962C8B-B14F-4D97-AF65-F5344CB8AC3E}">
        <p14:creationId xmlns:p14="http://schemas.microsoft.com/office/powerpoint/2010/main" val="3095490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DFC2F-E1A7-4D73-8937-65ECA0353303}" type="datetimeFigureOut">
              <a:rPr lang="en-US" smtClean="0"/>
              <a:t>8/1/2018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5D81E9-2EF2-4D06-8BEA-297846C268EF}" type="slidenum">
              <a:rPr lang="en-US" smtClean="0"/>
              <a:t>‹#›</a:t>
            </a:fld>
            <a:endParaRPr lang="en-US"/>
          </a:p>
        </p:txBody>
      </p:sp>
    </p:spTree>
    <p:extLst>
      <p:ext uri="{BB962C8B-B14F-4D97-AF65-F5344CB8AC3E}">
        <p14:creationId xmlns:p14="http://schemas.microsoft.com/office/powerpoint/2010/main" val="2379982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8670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0143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spTree>
    <p:extLst>
      <p:ext uri="{BB962C8B-B14F-4D97-AF65-F5344CB8AC3E}">
        <p14:creationId xmlns:p14="http://schemas.microsoft.com/office/powerpoint/2010/main" val="2314002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1582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2028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2437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7DFC2F-E1A7-4D73-8937-65ECA0353303}" type="datetimeFigureOut">
              <a:rPr lang="en-US" smtClean="0"/>
              <a:t>8/1/2018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D81E9-2EF2-4D06-8BEA-297846C268EF}" type="slidenum">
              <a:rPr lang="en-US" smtClean="0"/>
              <a:t>‹#›</a:t>
            </a:fld>
            <a:endParaRPr lang="en-US"/>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2801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F7DFC2F-E1A7-4D73-8937-65ECA0353303}" type="datetimeFigureOut">
              <a:rPr lang="en-US" smtClean="0"/>
              <a:t>8/1/2018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95D81E9-2EF2-4D06-8BEA-297846C268EF}" type="slidenum">
              <a:rPr lang="en-US" smtClean="0"/>
              <a:t>‹#›</a:t>
            </a:fld>
            <a:endParaRPr lang="en-US"/>
          </a:p>
        </p:txBody>
      </p:sp>
    </p:spTree>
    <p:extLst>
      <p:ext uri="{BB962C8B-B14F-4D97-AF65-F5344CB8AC3E}">
        <p14:creationId xmlns:p14="http://schemas.microsoft.com/office/powerpoint/2010/main" val="412325349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Progressive era- voting rights</a:t>
            </a:r>
            <a:endParaRPr lang="en-US" sz="4400" dirty="0"/>
          </a:p>
        </p:txBody>
      </p:sp>
      <p:sp>
        <p:nvSpPr>
          <p:cNvPr id="3" name="Subtitle 2"/>
          <p:cNvSpPr>
            <a:spLocks noGrp="1"/>
          </p:cNvSpPr>
          <p:nvPr>
            <p:ph type="subTitle" idx="1"/>
          </p:nvPr>
        </p:nvSpPr>
        <p:spPr/>
        <p:txBody>
          <a:bodyPr/>
          <a:lstStyle/>
          <a:p>
            <a:r>
              <a:rPr lang="en-US" dirty="0" smtClean="0"/>
              <a:t>Name </a:t>
            </a:r>
          </a:p>
          <a:p>
            <a:r>
              <a:rPr lang="en-US" dirty="0" smtClean="0"/>
              <a:t>Institution </a:t>
            </a:r>
            <a:endParaRPr lang="en-US" dirty="0"/>
          </a:p>
        </p:txBody>
      </p:sp>
    </p:spTree>
    <p:extLst>
      <p:ext uri="{BB962C8B-B14F-4D97-AF65-F5344CB8AC3E}">
        <p14:creationId xmlns:p14="http://schemas.microsoft.com/office/powerpoint/2010/main" val="2161736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1295401" y="2556931"/>
            <a:ext cx="9601196" cy="3676443"/>
          </a:xfrm>
        </p:spPr>
        <p:txBody>
          <a:bodyPr>
            <a:normAutofit lnSpcReduction="10000"/>
          </a:bodyPr>
          <a:lstStyle/>
          <a:p>
            <a:r>
              <a:rPr lang="en-US" dirty="0" smtClean="0"/>
              <a:t>The progressive era is one of the significant periods in the development of the united states. It focused on social and political reforms.</a:t>
            </a:r>
          </a:p>
          <a:p>
            <a:r>
              <a:rPr lang="en-US" dirty="0" smtClean="0"/>
              <a:t>A significant development during this time was voting rights.</a:t>
            </a:r>
          </a:p>
          <a:p>
            <a:r>
              <a:rPr lang="en-US" dirty="0"/>
              <a:t>The right to vote is one of the significant rights within the United States constitution where every citizen of the United States has the right to this constitutional right. </a:t>
            </a:r>
            <a:endParaRPr lang="en-US" dirty="0" smtClean="0"/>
          </a:p>
          <a:p>
            <a:r>
              <a:rPr lang="en-US" dirty="0"/>
              <a:t>The right to vote was essentially a right that was accorded to the elite members of the society while the rest were left with the only option to spectate since they were barred from participating. </a:t>
            </a:r>
            <a:endParaRPr lang="en-US" dirty="0"/>
          </a:p>
        </p:txBody>
      </p:sp>
    </p:spTree>
    <p:extLst>
      <p:ext uri="{BB962C8B-B14F-4D97-AF65-F5344CB8AC3E}">
        <p14:creationId xmlns:p14="http://schemas.microsoft.com/office/powerpoint/2010/main" val="4092093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Voting rights </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voting system in the United States has taken a slow path to its current legislation since the colonial period when the British colonialists were still present in America</a:t>
            </a:r>
            <a:r>
              <a:rPr lang="en-US" dirty="0" smtClean="0"/>
              <a:t>.</a:t>
            </a:r>
          </a:p>
          <a:p>
            <a:r>
              <a:rPr lang="en-US" dirty="0"/>
              <a:t> </a:t>
            </a:r>
            <a:r>
              <a:rPr lang="en-US" dirty="0" smtClean="0"/>
              <a:t>Individual social status huge </a:t>
            </a:r>
            <a:r>
              <a:rPr lang="en-US" dirty="0"/>
              <a:t>consideration was considered as a threshold to vote. </a:t>
            </a:r>
            <a:endParaRPr lang="en-US" dirty="0" smtClean="0"/>
          </a:p>
          <a:p>
            <a:r>
              <a:rPr lang="en-US" dirty="0"/>
              <a:t>The African Americans and the native Americans were excluded wholly from the voting process since they did not have anything to offer due to their social class rating. </a:t>
            </a:r>
            <a:endParaRPr lang="en-US" dirty="0" smtClean="0"/>
          </a:p>
          <a:p>
            <a:r>
              <a:rPr lang="en-US" dirty="0" smtClean="0"/>
              <a:t>Most </a:t>
            </a:r>
            <a:r>
              <a:rPr lang="en-US" dirty="0"/>
              <a:t>of the Native Americans were within the middle class while the African Americans formed the lowest social classes, which consisted of workers and slaves.</a:t>
            </a:r>
          </a:p>
          <a:p>
            <a:endParaRPr lang="en-US" dirty="0"/>
          </a:p>
        </p:txBody>
      </p:sp>
    </p:spTree>
    <p:extLst>
      <p:ext uri="{BB962C8B-B14F-4D97-AF65-F5344CB8AC3E}">
        <p14:creationId xmlns:p14="http://schemas.microsoft.com/office/powerpoint/2010/main" val="3202082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Voting  rights </a:t>
            </a:r>
            <a:endParaRPr lang="en-US" dirty="0"/>
          </a:p>
        </p:txBody>
      </p:sp>
      <p:sp>
        <p:nvSpPr>
          <p:cNvPr id="3" name="Content Placeholder 2"/>
          <p:cNvSpPr>
            <a:spLocks noGrp="1"/>
          </p:cNvSpPr>
          <p:nvPr>
            <p:ph idx="1"/>
          </p:nvPr>
        </p:nvSpPr>
        <p:spPr/>
        <p:txBody>
          <a:bodyPr/>
          <a:lstStyle/>
          <a:p>
            <a:r>
              <a:rPr lang="en-US" dirty="0" smtClean="0"/>
              <a:t>The  enactment of voting rights of 1965 was based on strong focus  civil rights movement who  focused on eliminating discrimination across the American society.</a:t>
            </a:r>
          </a:p>
          <a:p>
            <a:r>
              <a:rPr lang="en-US" dirty="0"/>
              <a:t>The enactment of the fifteenth amendment granted the African American the right to vote by declaring that the rights of the United States citizens to vote shall not be denied by the United States or any state because of race, color or previous condition of servitude.</a:t>
            </a:r>
            <a:endParaRPr lang="en-US" dirty="0"/>
          </a:p>
        </p:txBody>
      </p:sp>
    </p:spTree>
    <p:extLst>
      <p:ext uri="{BB962C8B-B14F-4D97-AF65-F5344CB8AC3E}">
        <p14:creationId xmlns:p14="http://schemas.microsoft.com/office/powerpoint/2010/main" val="2849097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human rights as outlined in the constitution highlights that an individual is free to choose what action to participate in or not thus voting is among the actions that an individual should have constitutional powers for either </a:t>
            </a:r>
            <a:r>
              <a:rPr lang="en-US" dirty="0" smtClean="0"/>
              <a:t>participate.</a:t>
            </a:r>
          </a:p>
          <a:p>
            <a:r>
              <a:rPr lang="en-US" dirty="0"/>
              <a:t>The voting rights battle ensued. The battle for voting rights was a very long one from the revolution war period up to the 20</a:t>
            </a:r>
            <a:r>
              <a:rPr lang="en-US" baseline="30000" dirty="0"/>
              <a:t>th</a:t>
            </a:r>
            <a:r>
              <a:rPr lang="en-US" dirty="0"/>
              <a:t> century and formed critical points for most of the civil rights and women’s rights movements. </a:t>
            </a:r>
            <a:endParaRPr lang="en-US" dirty="0"/>
          </a:p>
        </p:txBody>
      </p:sp>
    </p:spTree>
    <p:extLst>
      <p:ext uri="{BB962C8B-B14F-4D97-AF65-F5344CB8AC3E}">
        <p14:creationId xmlns:p14="http://schemas.microsoft.com/office/powerpoint/2010/main" val="4091295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The enactment of voting rights  where all </a:t>
            </a:r>
            <a:r>
              <a:rPr lang="en-US" dirty="0" err="1" smtClean="0"/>
              <a:t>amercan</a:t>
            </a:r>
            <a:r>
              <a:rPr lang="en-US" dirty="0" smtClean="0"/>
              <a:t> citizens of the </a:t>
            </a:r>
            <a:r>
              <a:rPr lang="en-US" dirty="0" err="1" smtClean="0"/>
              <a:t>desird</a:t>
            </a:r>
            <a:r>
              <a:rPr lang="en-US" dirty="0" smtClean="0"/>
              <a:t> age are required to  </a:t>
            </a:r>
            <a:r>
              <a:rPr lang="en-US" dirty="0" err="1" smtClean="0"/>
              <a:t>articpate</a:t>
            </a:r>
            <a:r>
              <a:rPr lang="en-US" dirty="0" smtClean="0"/>
              <a:t> in the civil </a:t>
            </a:r>
            <a:r>
              <a:rPr lang="en-US" dirty="0" err="1" smtClean="0"/>
              <a:t>pactice</a:t>
            </a:r>
            <a:r>
              <a:rPr lang="en-US" dirty="0" smtClean="0"/>
              <a:t>.</a:t>
            </a:r>
          </a:p>
          <a:p>
            <a:r>
              <a:rPr lang="en-US" dirty="0" smtClean="0"/>
              <a:t>The need to control racial profiling was integral in development of </a:t>
            </a:r>
            <a:r>
              <a:rPr lang="en-US" dirty="0" err="1" smtClean="0"/>
              <a:t>svoting</a:t>
            </a:r>
            <a:r>
              <a:rPr lang="en-US" dirty="0" smtClean="0"/>
              <a:t> rights which provided an equal platform among  all </a:t>
            </a:r>
            <a:r>
              <a:rPr lang="en-US" dirty="0" err="1" smtClean="0"/>
              <a:t>citizesn</a:t>
            </a:r>
            <a:r>
              <a:rPr lang="en-US" dirty="0" smtClean="0"/>
              <a:t> regardless of race.</a:t>
            </a:r>
          </a:p>
          <a:p>
            <a:r>
              <a:rPr lang="en-US" dirty="0" smtClean="0"/>
              <a:t>Voting is a  civil obligation and thus it is important to ensure that  citizens participate in selecting the leaders.</a:t>
            </a:r>
            <a:endParaRPr lang="en-US" dirty="0"/>
          </a:p>
        </p:txBody>
      </p:sp>
    </p:spTree>
    <p:extLst>
      <p:ext uri="{BB962C8B-B14F-4D97-AF65-F5344CB8AC3E}">
        <p14:creationId xmlns:p14="http://schemas.microsoft.com/office/powerpoint/2010/main" val="3000988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lnSpcReduction="10000"/>
          </a:bodyPr>
          <a:lstStyle/>
          <a:p>
            <a:r>
              <a:rPr lang="en-US" dirty="0"/>
              <a:t>https://</a:t>
            </a:r>
            <a:r>
              <a:rPr lang="en-US" dirty="0" smtClean="0"/>
              <a:t>www.ourdocuments.gov/document_data/pdf/doc_100.pdf</a:t>
            </a:r>
          </a:p>
          <a:p>
            <a:r>
              <a:rPr lang="en-US" dirty="0"/>
              <a:t>Bullock, C. S., &amp; </a:t>
            </a:r>
            <a:r>
              <a:rPr lang="en-US" dirty="0" err="1"/>
              <a:t>Gaddie</a:t>
            </a:r>
            <a:r>
              <a:rPr lang="en-US" dirty="0"/>
              <a:t>, R. K. (2014). </a:t>
            </a:r>
            <a:r>
              <a:rPr lang="en-US" i="1" dirty="0"/>
              <a:t>The triumph of voting rights in the South</a:t>
            </a:r>
            <a:r>
              <a:rPr lang="en-US" dirty="0"/>
              <a:t>. University of Oklahoma Press.</a:t>
            </a:r>
          </a:p>
          <a:p>
            <a:r>
              <a:rPr lang="en-US" dirty="0" err="1" smtClean="0"/>
              <a:t>Cascio</a:t>
            </a:r>
            <a:r>
              <a:rPr lang="en-US" dirty="0" smtClean="0"/>
              <a:t>, E. U., &amp; Washington, E. (2013). </a:t>
            </a:r>
            <a:r>
              <a:rPr lang="en-US" i="1" dirty="0" smtClean="0"/>
              <a:t>Valuing </a:t>
            </a:r>
            <a:r>
              <a:rPr lang="en-US" i="1" dirty="0"/>
              <a:t>the Vote: The Redistribution of Voting Rights and State Funds Following the Voting Rights Act of 1965</a:t>
            </a:r>
            <a:r>
              <a:rPr lang="en-US" dirty="0"/>
              <a:t>. The Quarterly Journal of Economics, qjt028</a:t>
            </a:r>
            <a:r>
              <a:rPr lang="en-US" dirty="0" smtClean="0"/>
              <a:t>.</a:t>
            </a:r>
          </a:p>
          <a:p>
            <a:r>
              <a:rPr lang="en-US" dirty="0"/>
              <a:t>Epstein, P. A. (2014). </a:t>
            </a:r>
            <a:r>
              <a:rPr lang="en-US" i="1" dirty="0"/>
              <a:t>Addressing Minority Vote Dilution Through State Voting Rights Acts.</a:t>
            </a:r>
            <a:endParaRPr lang="en-US" dirty="0"/>
          </a:p>
          <a:p>
            <a:endParaRPr lang="en-US" dirty="0"/>
          </a:p>
          <a:p>
            <a:endParaRPr lang="en-US" dirty="0"/>
          </a:p>
        </p:txBody>
      </p:sp>
    </p:spTree>
    <p:extLst>
      <p:ext uri="{BB962C8B-B14F-4D97-AF65-F5344CB8AC3E}">
        <p14:creationId xmlns:p14="http://schemas.microsoft.com/office/powerpoint/2010/main" val="308633990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75</TotalTime>
  <Words>1106</Words>
  <Application>Microsoft Office PowerPoint</Application>
  <PresentationFormat>Widescreen</PresentationFormat>
  <Paragraphs>37</Paragraphs>
  <Slides>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Garamond</vt:lpstr>
      <vt:lpstr>Organic</vt:lpstr>
      <vt:lpstr>Progressive era- voting rights</vt:lpstr>
      <vt:lpstr>Introduction </vt:lpstr>
      <vt:lpstr>Voting rights </vt:lpstr>
      <vt:lpstr>Voting  rights </vt:lpstr>
      <vt:lpstr>PowerPoint Presentation</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8</cp:revision>
  <dcterms:created xsi:type="dcterms:W3CDTF">2018-07-31T22:47:01Z</dcterms:created>
  <dcterms:modified xsi:type="dcterms:W3CDTF">2018-08-01T00:02:30Z</dcterms:modified>
</cp:coreProperties>
</file>